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6459200" cy="21945600"/>
  <p:notesSz cx="6858000" cy="9144000"/>
  <p:embeddedFontLst>
    <p:embeddedFont>
      <p:font typeface="Amatic SC" panose="020B0604020202020204" charset="-79"/>
      <p:regular r:id="rId23"/>
    </p:embeddedFont>
    <p:embeddedFont>
      <p:font typeface="Calibri" panose="020F0502020204030204" pitchFamily="34" charset="0"/>
      <p:regular r:id="rId24"/>
      <p:bold r:id="rId25"/>
      <p:italic r:id="rId26"/>
      <p:boldItalic r:id="rId27"/>
    </p:embeddedFont>
    <p:embeddedFont>
      <p:font typeface="Amatic SC Bold" panose="020B0604020202020204" charset="-79"/>
      <p:regular r:id="rId28"/>
    </p:embeddedFont>
    <p:embeddedFont>
      <p:font typeface="Amatic SC Italics" panose="020B0604020202020204" charset="-79"/>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0" d="100"/>
          <a:sy n="20" d="100"/>
        </p:scale>
        <p:origin x="2172"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7" t="2851" r="1557"/>
          <a:stretch>
            <a:fillRect/>
          </a:stretch>
        </p:blipFill>
        <p:spPr>
          <a:xfrm>
            <a:off x="600136" y="7566492"/>
            <a:ext cx="15258927" cy="11475280"/>
          </a:xfrm>
          <a:prstGeom prst="rect">
            <a:avLst/>
          </a:prstGeom>
        </p:spPr>
      </p:pic>
      <p:sp>
        <p:nvSpPr>
          <p:cNvPr id="3" name="TextBox 3"/>
          <p:cNvSpPr txBox="1"/>
          <p:nvPr/>
        </p:nvSpPr>
        <p:spPr>
          <a:xfrm>
            <a:off x="1000597" y="2808398"/>
            <a:ext cx="14458006" cy="4165600"/>
          </a:xfrm>
          <a:prstGeom prst="rect">
            <a:avLst/>
          </a:prstGeom>
        </p:spPr>
        <p:txBody>
          <a:bodyPr lIns="0" tIns="0" rIns="0" bIns="0" rtlCol="0" anchor="t">
            <a:spAutoFit/>
          </a:bodyPr>
          <a:lstStyle/>
          <a:p>
            <a:pPr algn="ctr">
              <a:lnSpc>
                <a:spcPts val="16000"/>
              </a:lnSpc>
            </a:pPr>
            <a:r>
              <a:rPr lang="en-US" sz="16000" spc="320">
                <a:solidFill>
                  <a:srgbClr val="FFFFFF"/>
                </a:solidFill>
                <a:latin typeface="Amatic SC Bold"/>
              </a:rPr>
              <a:t>IMAGINE STUDENT GROWTH...AND SUCCESS</a:t>
            </a:r>
          </a:p>
        </p:txBody>
      </p:sp>
      <p:sp>
        <p:nvSpPr>
          <p:cNvPr id="4" name="TextBox 4"/>
          <p:cNvSpPr txBox="1"/>
          <p:nvPr/>
        </p:nvSpPr>
        <p:spPr>
          <a:xfrm>
            <a:off x="300068" y="19495770"/>
            <a:ext cx="15859064" cy="1638935"/>
          </a:xfrm>
          <a:prstGeom prst="rect">
            <a:avLst/>
          </a:prstGeom>
        </p:spPr>
        <p:txBody>
          <a:bodyPr lIns="0" tIns="0" rIns="0" bIns="0" rtlCol="0" anchor="t">
            <a:spAutoFit/>
          </a:bodyPr>
          <a:lstStyle/>
          <a:p>
            <a:pPr algn="ctr">
              <a:lnSpc>
                <a:spcPts val="13439"/>
              </a:lnSpc>
            </a:pPr>
            <a:r>
              <a:rPr lang="en-US" sz="9600">
                <a:solidFill>
                  <a:srgbClr val="FFFFFF"/>
                </a:solidFill>
                <a:latin typeface="Amatic SC"/>
              </a:rPr>
              <a:t>Our Land, Our Place, Our People</a:t>
            </a:r>
          </a:p>
        </p:txBody>
      </p:sp>
      <p:sp>
        <p:nvSpPr>
          <p:cNvPr id="5" name="TextBox 5"/>
          <p:cNvSpPr txBox="1"/>
          <p:nvPr/>
        </p:nvSpPr>
        <p:spPr>
          <a:xfrm>
            <a:off x="1000597" y="-92075"/>
            <a:ext cx="14458006" cy="3361690"/>
          </a:xfrm>
          <a:prstGeom prst="rect">
            <a:avLst/>
          </a:prstGeom>
        </p:spPr>
        <p:txBody>
          <a:bodyPr lIns="0" tIns="0" rIns="0" bIns="0" rtlCol="0" anchor="t">
            <a:spAutoFit/>
          </a:bodyPr>
          <a:lstStyle/>
          <a:p>
            <a:pPr algn="ctr">
              <a:lnSpc>
                <a:spcPts val="8959"/>
              </a:lnSpc>
            </a:pPr>
            <a:r>
              <a:rPr lang="en-US" sz="6400">
                <a:solidFill>
                  <a:srgbClr val="FFFFFF"/>
                </a:solidFill>
                <a:latin typeface="Amatic SC"/>
              </a:rPr>
              <a:t>Kelsey MacDonald</a:t>
            </a:r>
          </a:p>
          <a:p>
            <a:pPr algn="ctr">
              <a:lnSpc>
                <a:spcPts val="8959"/>
              </a:lnSpc>
            </a:pPr>
            <a:r>
              <a:rPr lang="en-US" sz="6399">
                <a:solidFill>
                  <a:srgbClr val="FFFFFF"/>
                </a:solidFill>
                <a:latin typeface="Amatic SC"/>
              </a:rPr>
              <a:t>2301414536</a:t>
            </a:r>
          </a:p>
          <a:p>
            <a:pPr algn="ctr">
              <a:lnSpc>
                <a:spcPts val="8960"/>
              </a:lnSpc>
            </a:pPr>
            <a:endParaRPr lang="en-US" sz="6399">
              <a:solidFill>
                <a:srgbClr val="FFFFFF"/>
              </a:solidFill>
              <a:latin typeface="Amatic S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622" b="8622"/>
          <a:stretch>
            <a:fillRect/>
          </a:stretch>
        </p:blipFill>
        <p:spPr>
          <a:xfrm>
            <a:off x="1024232" y="1492052"/>
            <a:ext cx="14504914" cy="16004874"/>
          </a:xfrm>
          <a:prstGeom prst="rect">
            <a:avLst/>
          </a:prstGeom>
        </p:spPr>
      </p:pic>
      <p:sp>
        <p:nvSpPr>
          <p:cNvPr id="3" name="TextBox 3"/>
          <p:cNvSpPr txBox="1"/>
          <p:nvPr/>
        </p:nvSpPr>
        <p:spPr>
          <a:xfrm>
            <a:off x="4612283" y="17674374"/>
            <a:ext cx="6488609" cy="3257550"/>
          </a:xfrm>
          <a:prstGeom prst="rect">
            <a:avLst/>
          </a:prstGeom>
        </p:spPr>
        <p:txBody>
          <a:bodyPr lIns="0" tIns="0" rIns="0" bIns="0" rtlCol="0" anchor="t">
            <a:spAutoFit/>
          </a:bodyPr>
          <a:lstStyle/>
          <a:p>
            <a:pPr algn="ctr">
              <a:lnSpc>
                <a:spcPts val="26600"/>
              </a:lnSpc>
            </a:pPr>
            <a:r>
              <a:rPr lang="en-US" sz="19000">
                <a:solidFill>
                  <a:srgbClr val="FFFFFF"/>
                </a:solidFill>
                <a:latin typeface="Amatic SC"/>
              </a:rPr>
              <a:t>exploring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441" b="6159"/>
          <a:stretch>
            <a:fillRect/>
          </a:stretch>
        </p:blipFill>
        <p:spPr>
          <a:xfrm>
            <a:off x="926392" y="983354"/>
            <a:ext cx="14797820" cy="16652449"/>
          </a:xfrm>
          <a:prstGeom prst="rect">
            <a:avLst/>
          </a:prstGeom>
        </p:spPr>
      </p:pic>
      <p:sp>
        <p:nvSpPr>
          <p:cNvPr id="3" name="TextBox 3"/>
          <p:cNvSpPr txBox="1"/>
          <p:nvPr/>
        </p:nvSpPr>
        <p:spPr>
          <a:xfrm>
            <a:off x="1645920" y="18112213"/>
            <a:ext cx="13167360" cy="3076575"/>
          </a:xfrm>
          <a:prstGeom prst="rect">
            <a:avLst/>
          </a:prstGeom>
        </p:spPr>
        <p:txBody>
          <a:bodyPr lIns="0" tIns="0" rIns="0" bIns="0" rtlCol="0" anchor="t">
            <a:spAutoFit/>
          </a:bodyPr>
          <a:lstStyle/>
          <a:p>
            <a:pPr algn="ctr">
              <a:lnSpc>
                <a:spcPts val="25199"/>
              </a:lnSpc>
            </a:pPr>
            <a:r>
              <a:rPr lang="en-US" sz="18000">
                <a:solidFill>
                  <a:srgbClr val="FFFFFF"/>
                </a:solidFill>
                <a:latin typeface="Amatic SC"/>
              </a:rPr>
              <a:t>being Creative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83" r="683" b="22545"/>
          <a:stretch>
            <a:fillRect/>
          </a:stretch>
        </p:blipFill>
        <p:spPr>
          <a:xfrm>
            <a:off x="561210" y="1272907"/>
            <a:ext cx="15336781" cy="16058308"/>
          </a:xfrm>
          <a:prstGeom prst="rect">
            <a:avLst/>
          </a:prstGeom>
        </p:spPr>
      </p:pic>
      <p:sp>
        <p:nvSpPr>
          <p:cNvPr id="3" name="TextBox 3"/>
          <p:cNvSpPr txBox="1"/>
          <p:nvPr/>
        </p:nvSpPr>
        <p:spPr>
          <a:xfrm>
            <a:off x="1645920" y="17863537"/>
            <a:ext cx="13167360" cy="3076575"/>
          </a:xfrm>
          <a:prstGeom prst="rect">
            <a:avLst/>
          </a:prstGeom>
        </p:spPr>
        <p:txBody>
          <a:bodyPr lIns="0" tIns="0" rIns="0" bIns="0" rtlCol="0" anchor="t">
            <a:spAutoFit/>
          </a:bodyPr>
          <a:lstStyle/>
          <a:p>
            <a:pPr algn="ctr">
              <a:lnSpc>
                <a:spcPts val="25199"/>
              </a:lnSpc>
            </a:pPr>
            <a:r>
              <a:rPr lang="en-US" sz="18000">
                <a:solidFill>
                  <a:srgbClr val="FFFFFF"/>
                </a:solidFill>
                <a:latin typeface="Amatic SC"/>
              </a:rPr>
              <a:t>being Innovative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989" t="12588" b="8997"/>
          <a:stretch>
            <a:fillRect/>
          </a:stretch>
        </p:blipFill>
        <p:spPr>
          <a:xfrm>
            <a:off x="621688" y="642411"/>
            <a:ext cx="15334537" cy="16698651"/>
          </a:xfrm>
          <a:prstGeom prst="rect">
            <a:avLst/>
          </a:prstGeom>
        </p:spPr>
      </p:pic>
      <p:sp>
        <p:nvSpPr>
          <p:cNvPr id="3" name="TextBox 3"/>
          <p:cNvSpPr txBox="1"/>
          <p:nvPr/>
        </p:nvSpPr>
        <p:spPr>
          <a:xfrm>
            <a:off x="1645920" y="18011914"/>
            <a:ext cx="13167360" cy="2914650"/>
          </a:xfrm>
          <a:prstGeom prst="rect">
            <a:avLst/>
          </a:prstGeom>
        </p:spPr>
        <p:txBody>
          <a:bodyPr lIns="0" tIns="0" rIns="0" bIns="0" rtlCol="0" anchor="t">
            <a:spAutoFit/>
          </a:bodyPr>
          <a:lstStyle/>
          <a:p>
            <a:pPr algn="ctr">
              <a:lnSpc>
                <a:spcPts val="23799"/>
              </a:lnSpc>
            </a:pPr>
            <a:r>
              <a:rPr lang="en-US" sz="17000">
                <a:solidFill>
                  <a:srgbClr val="FFFFFF"/>
                </a:solidFill>
                <a:latin typeface="Amatic SC"/>
              </a:rPr>
              <a:t>Embracing Diversity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346" b="4866"/>
          <a:stretch>
            <a:fillRect/>
          </a:stretch>
        </p:blipFill>
        <p:spPr>
          <a:xfrm>
            <a:off x="669092" y="497351"/>
            <a:ext cx="15183186" cy="17974220"/>
          </a:xfrm>
          <a:prstGeom prst="rect">
            <a:avLst/>
          </a:prstGeom>
        </p:spPr>
      </p:pic>
      <p:sp>
        <p:nvSpPr>
          <p:cNvPr id="3" name="TextBox 3"/>
          <p:cNvSpPr txBox="1"/>
          <p:nvPr/>
        </p:nvSpPr>
        <p:spPr>
          <a:xfrm>
            <a:off x="1374257" y="18664122"/>
            <a:ext cx="13710686" cy="2743200"/>
          </a:xfrm>
          <a:prstGeom prst="rect">
            <a:avLst/>
          </a:prstGeom>
        </p:spPr>
        <p:txBody>
          <a:bodyPr lIns="0" tIns="0" rIns="0" bIns="0" rtlCol="0" anchor="t">
            <a:spAutoFit/>
          </a:bodyPr>
          <a:lstStyle/>
          <a:p>
            <a:pPr algn="ctr">
              <a:lnSpc>
                <a:spcPts val="22400"/>
              </a:lnSpc>
            </a:pPr>
            <a:r>
              <a:rPr lang="en-US" sz="16000">
                <a:solidFill>
                  <a:srgbClr val="FFFFFF"/>
                </a:solidFill>
                <a:latin typeface="Amatic SC"/>
              </a:rPr>
              <a:t>Allowing Choice</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3205" r="6902" b="13205"/>
          <a:stretch>
            <a:fillRect/>
          </a:stretch>
        </p:blipFill>
        <p:spPr>
          <a:xfrm>
            <a:off x="621688" y="580242"/>
            <a:ext cx="15185978" cy="16004874"/>
          </a:xfrm>
          <a:prstGeom prst="rect">
            <a:avLst/>
          </a:prstGeom>
        </p:spPr>
      </p:pic>
      <p:sp>
        <p:nvSpPr>
          <p:cNvPr id="3" name="TextBox 3"/>
          <p:cNvSpPr txBox="1"/>
          <p:nvPr/>
        </p:nvSpPr>
        <p:spPr>
          <a:xfrm>
            <a:off x="0" y="16289841"/>
            <a:ext cx="16429354" cy="5248275"/>
          </a:xfrm>
          <a:prstGeom prst="rect">
            <a:avLst/>
          </a:prstGeom>
        </p:spPr>
        <p:txBody>
          <a:bodyPr lIns="0" tIns="0" rIns="0" bIns="0" rtlCol="0" anchor="t">
            <a:spAutoFit/>
          </a:bodyPr>
          <a:lstStyle/>
          <a:p>
            <a:pPr algn="ctr">
              <a:lnSpc>
                <a:spcPts val="21000"/>
              </a:lnSpc>
            </a:pPr>
            <a:r>
              <a:rPr lang="en-US" sz="15000">
                <a:solidFill>
                  <a:srgbClr val="FFFFFF"/>
                </a:solidFill>
                <a:latin typeface="Amatic SC"/>
              </a:rPr>
              <a:t>Providing Balance and Harmony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71" r="2127" b="16189"/>
          <a:stretch>
            <a:fillRect/>
          </a:stretch>
        </p:blipFill>
        <p:spPr>
          <a:xfrm>
            <a:off x="1046570" y="719528"/>
            <a:ext cx="14366060" cy="16516002"/>
          </a:xfrm>
          <a:prstGeom prst="rect">
            <a:avLst/>
          </a:prstGeom>
        </p:spPr>
      </p:pic>
      <p:sp>
        <p:nvSpPr>
          <p:cNvPr id="3" name="TextBox 3"/>
          <p:cNvSpPr txBox="1"/>
          <p:nvPr/>
        </p:nvSpPr>
        <p:spPr>
          <a:xfrm>
            <a:off x="1993435" y="17385030"/>
            <a:ext cx="13167360" cy="2914650"/>
          </a:xfrm>
          <a:prstGeom prst="rect">
            <a:avLst/>
          </a:prstGeom>
        </p:spPr>
        <p:txBody>
          <a:bodyPr lIns="0" tIns="0" rIns="0" bIns="0" rtlCol="0" anchor="t">
            <a:spAutoFit/>
          </a:bodyPr>
          <a:lstStyle/>
          <a:p>
            <a:pPr algn="ctr">
              <a:lnSpc>
                <a:spcPts val="23799"/>
              </a:lnSpc>
            </a:pPr>
            <a:r>
              <a:rPr lang="en-US" sz="17000">
                <a:solidFill>
                  <a:srgbClr val="FFFFFF"/>
                </a:solidFill>
                <a:latin typeface="Amatic SC"/>
              </a:rPr>
              <a:t>in our Happy Place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297" b="14403"/>
          <a:stretch>
            <a:fillRect/>
          </a:stretch>
        </p:blipFill>
        <p:spPr>
          <a:xfrm>
            <a:off x="962063" y="766749"/>
            <a:ext cx="14815758" cy="15072341"/>
          </a:xfrm>
          <a:prstGeom prst="rect">
            <a:avLst/>
          </a:prstGeom>
        </p:spPr>
      </p:pic>
      <p:sp>
        <p:nvSpPr>
          <p:cNvPr id="3" name="TextBox 3"/>
          <p:cNvSpPr txBox="1"/>
          <p:nvPr/>
        </p:nvSpPr>
        <p:spPr>
          <a:xfrm>
            <a:off x="1645920" y="16317886"/>
            <a:ext cx="13167360" cy="5248275"/>
          </a:xfrm>
          <a:prstGeom prst="rect">
            <a:avLst/>
          </a:prstGeom>
        </p:spPr>
        <p:txBody>
          <a:bodyPr lIns="0" tIns="0" rIns="0" bIns="0" rtlCol="0" anchor="t">
            <a:spAutoFit/>
          </a:bodyPr>
          <a:lstStyle/>
          <a:p>
            <a:pPr algn="ctr">
              <a:lnSpc>
                <a:spcPts val="21000"/>
              </a:lnSpc>
            </a:pPr>
            <a:r>
              <a:rPr lang="en-US" sz="15000">
                <a:solidFill>
                  <a:srgbClr val="FFFFFF"/>
                </a:solidFill>
                <a:latin typeface="Amatic SC"/>
              </a:rPr>
              <a:t>Celebrating a Job Well Done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204" b="11453"/>
          <a:stretch>
            <a:fillRect/>
          </a:stretch>
        </p:blipFill>
        <p:spPr>
          <a:xfrm>
            <a:off x="837725" y="497351"/>
            <a:ext cx="14815758" cy="15871028"/>
          </a:xfrm>
          <a:prstGeom prst="rect">
            <a:avLst/>
          </a:prstGeom>
        </p:spPr>
      </p:pic>
      <p:sp>
        <p:nvSpPr>
          <p:cNvPr id="3" name="TextBox 3"/>
          <p:cNvSpPr txBox="1"/>
          <p:nvPr/>
        </p:nvSpPr>
        <p:spPr>
          <a:xfrm>
            <a:off x="1645920" y="17223105"/>
            <a:ext cx="13167360" cy="3076575"/>
          </a:xfrm>
          <a:prstGeom prst="rect">
            <a:avLst/>
          </a:prstGeom>
        </p:spPr>
        <p:txBody>
          <a:bodyPr lIns="0" tIns="0" rIns="0" bIns="0" rtlCol="0" anchor="t">
            <a:spAutoFit/>
          </a:bodyPr>
          <a:lstStyle/>
          <a:p>
            <a:pPr algn="ctr">
              <a:lnSpc>
                <a:spcPts val="25199"/>
              </a:lnSpc>
            </a:pPr>
            <a:r>
              <a:rPr lang="en-US" sz="18000">
                <a:solidFill>
                  <a:srgbClr val="FFFFFF"/>
                </a:solidFill>
                <a:latin typeface="Amatic SC"/>
              </a:rPr>
              <a:t>Looking Ahead</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sp>
        <p:nvSpPr>
          <p:cNvPr id="2" name="TextBox 2"/>
          <p:cNvSpPr txBox="1"/>
          <p:nvPr/>
        </p:nvSpPr>
        <p:spPr>
          <a:xfrm>
            <a:off x="-513930" y="11352910"/>
            <a:ext cx="17487061" cy="9477375"/>
          </a:xfrm>
          <a:prstGeom prst="rect">
            <a:avLst/>
          </a:prstGeom>
        </p:spPr>
        <p:txBody>
          <a:bodyPr lIns="0" tIns="0" rIns="0" bIns="0" rtlCol="0" anchor="t">
            <a:spAutoFit/>
          </a:bodyPr>
          <a:lstStyle/>
          <a:p>
            <a:pPr algn="ctr">
              <a:lnSpc>
                <a:spcPts val="25199"/>
              </a:lnSpc>
            </a:pPr>
            <a:endParaRPr/>
          </a:p>
          <a:p>
            <a:pPr algn="ctr">
              <a:lnSpc>
                <a:spcPts val="25199"/>
              </a:lnSpc>
            </a:pPr>
            <a:r>
              <a:rPr lang="en-US" sz="18000">
                <a:solidFill>
                  <a:srgbClr val="FFFFFF"/>
                </a:solidFill>
                <a:latin typeface="Amatic SC"/>
              </a:rPr>
              <a:t>Celebrating </a:t>
            </a:r>
          </a:p>
          <a:p>
            <a:pPr algn="ctr">
              <a:lnSpc>
                <a:spcPts val="25199"/>
              </a:lnSpc>
            </a:pPr>
            <a:r>
              <a:rPr lang="en-US" sz="18000">
                <a:solidFill>
                  <a:srgbClr val="FFFFFF"/>
                </a:solidFill>
                <a:latin typeface="Amatic SC"/>
              </a:rPr>
              <a:t>Growth...and Success </a:t>
            </a:r>
          </a:p>
        </p:txBody>
      </p:sp>
      <p:pic>
        <p:nvPicPr>
          <p:cNvPr id="3" name="Picture 3"/>
          <p:cNvPicPr>
            <a:picLocks noChangeAspect="1"/>
          </p:cNvPicPr>
          <p:nvPr/>
        </p:nvPicPr>
        <p:blipFill>
          <a:blip r:embed="rId2"/>
          <a:srcRect l="8115" r="8115"/>
          <a:stretch>
            <a:fillRect/>
          </a:stretch>
        </p:blipFill>
        <p:spPr>
          <a:xfrm>
            <a:off x="665723" y="1148569"/>
            <a:ext cx="15300373" cy="1369872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sp>
        <p:nvSpPr>
          <p:cNvPr id="2" name="TextBox 2"/>
          <p:cNvSpPr txBox="1"/>
          <p:nvPr/>
        </p:nvSpPr>
        <p:spPr>
          <a:xfrm>
            <a:off x="-621688" y="3733165"/>
            <a:ext cx="16459200" cy="16362045"/>
          </a:xfrm>
          <a:prstGeom prst="rect">
            <a:avLst/>
          </a:prstGeom>
        </p:spPr>
        <p:txBody>
          <a:bodyPr lIns="0" tIns="0" rIns="0" bIns="0" rtlCol="0" anchor="t">
            <a:spAutoFit/>
          </a:bodyPr>
          <a:lstStyle/>
          <a:p>
            <a:pPr marL="2245360" lvl="1" indent="-1122680">
              <a:lnSpc>
                <a:spcPts val="14560"/>
              </a:lnSpc>
              <a:buFont typeface="Arial"/>
              <a:buChar char="•"/>
            </a:pPr>
            <a:r>
              <a:rPr lang="en-US" sz="10400">
                <a:solidFill>
                  <a:srgbClr val="FFFFFF"/>
                </a:solidFill>
                <a:latin typeface="Amatic SC Bold"/>
              </a:rPr>
              <a:t>Student growth and success needs nuture, love, and care</a:t>
            </a:r>
          </a:p>
          <a:p>
            <a:pPr marL="2245360" lvl="1" indent="-1122680">
              <a:lnSpc>
                <a:spcPts val="14560"/>
              </a:lnSpc>
              <a:buFont typeface="Arial"/>
              <a:buChar char="•"/>
            </a:pPr>
            <a:r>
              <a:rPr lang="en-US" sz="10400">
                <a:solidFill>
                  <a:srgbClr val="FFFFFF"/>
                </a:solidFill>
                <a:latin typeface="Amatic SC Bold"/>
              </a:rPr>
              <a:t>Nurturing, loving, and caring for a child requires important concepts and beliefs that teachers bring to the profession</a:t>
            </a:r>
          </a:p>
          <a:p>
            <a:pPr marL="2159000" lvl="1" indent="-1079500">
              <a:lnSpc>
                <a:spcPts val="14000"/>
              </a:lnSpc>
              <a:buFont typeface="Arial"/>
              <a:buChar char="•"/>
            </a:pPr>
            <a:r>
              <a:rPr lang="en-US" sz="10000">
                <a:solidFill>
                  <a:srgbClr val="FFFFFF"/>
                </a:solidFill>
                <a:latin typeface="Amatic SC Bold"/>
              </a:rPr>
              <a:t>This book represents those concepts and beliefs that I personally relate to, and bring, in my teaching philosophy</a:t>
            </a:r>
          </a:p>
        </p:txBody>
      </p:sp>
      <p:sp>
        <p:nvSpPr>
          <p:cNvPr id="3" name="TextBox 3"/>
          <p:cNvSpPr txBox="1"/>
          <p:nvPr/>
        </p:nvSpPr>
        <p:spPr>
          <a:xfrm>
            <a:off x="1828800" y="729955"/>
            <a:ext cx="12801600" cy="2872581"/>
          </a:xfrm>
          <a:prstGeom prst="rect">
            <a:avLst/>
          </a:prstGeom>
        </p:spPr>
        <p:txBody>
          <a:bodyPr wrap="square" lIns="0" tIns="0" rIns="0" bIns="0" rtlCol="0" anchor="t">
            <a:spAutoFit/>
          </a:bodyPr>
          <a:lstStyle/>
          <a:p>
            <a:pPr algn="ctr">
              <a:lnSpc>
                <a:spcPts val="22400"/>
              </a:lnSpc>
            </a:pPr>
            <a:r>
              <a:rPr lang="en-US" sz="16000" dirty="0" smtClean="0">
                <a:solidFill>
                  <a:srgbClr val="FFFFFF"/>
                </a:solidFill>
                <a:latin typeface="Amatic SC Bold"/>
              </a:rPr>
              <a:t>Personal Manifesto</a:t>
            </a:r>
            <a:endParaRPr lang="en-US" sz="16000" dirty="0">
              <a:solidFill>
                <a:srgbClr val="FFFFFF"/>
              </a:solidFill>
              <a:latin typeface="Amatic SC Bold"/>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sp>
        <p:nvSpPr>
          <p:cNvPr id="2" name="TextBox 2"/>
          <p:cNvSpPr txBox="1"/>
          <p:nvPr/>
        </p:nvSpPr>
        <p:spPr>
          <a:xfrm>
            <a:off x="0" y="5354955"/>
            <a:ext cx="16459200" cy="18656935"/>
          </a:xfrm>
          <a:prstGeom prst="rect">
            <a:avLst/>
          </a:prstGeom>
        </p:spPr>
        <p:txBody>
          <a:bodyPr lIns="0" tIns="0" rIns="0" bIns="0" rtlCol="0" anchor="t">
            <a:spAutoFit/>
          </a:bodyPr>
          <a:lstStyle/>
          <a:p>
            <a:pPr algn="ctr">
              <a:lnSpc>
                <a:spcPts val="13439"/>
              </a:lnSpc>
            </a:pPr>
            <a:r>
              <a:rPr lang="en-US" sz="9600">
                <a:solidFill>
                  <a:srgbClr val="FFFFFF"/>
                </a:solidFill>
                <a:latin typeface="Amatic SC"/>
              </a:rPr>
              <a:t>"Celebrations are an opportunity to take intentional notice of what the learner is atempting to do and to comment on it in explicit language that validates the learner's efforts" (Routman, p. 27)</a:t>
            </a:r>
          </a:p>
          <a:p>
            <a:pPr algn="ctr">
              <a:lnSpc>
                <a:spcPts val="13439"/>
              </a:lnSpc>
            </a:pPr>
            <a:endParaRPr lang="en-US" sz="9600">
              <a:solidFill>
                <a:srgbClr val="FFFFFF"/>
              </a:solidFill>
              <a:latin typeface="Amatic SC"/>
            </a:endParaRPr>
          </a:p>
          <a:p>
            <a:pPr algn="ctr">
              <a:lnSpc>
                <a:spcPts val="13439"/>
              </a:lnSpc>
            </a:pPr>
            <a:r>
              <a:rPr lang="en-US" sz="9600">
                <a:solidFill>
                  <a:srgbClr val="FFFFFF"/>
                </a:solidFill>
                <a:latin typeface="Amatic SC"/>
              </a:rPr>
              <a:t>"Perhaps what I love best about celebration is its power to change and elevate a student's life, in and out of school" (Routman, p. 26)</a:t>
            </a:r>
          </a:p>
          <a:p>
            <a:pPr algn="ctr">
              <a:lnSpc>
                <a:spcPts val="13439"/>
              </a:lnSpc>
            </a:pPr>
            <a:endParaRPr lang="en-US" sz="9600">
              <a:solidFill>
                <a:srgbClr val="FFFFFF"/>
              </a:solidFill>
              <a:latin typeface="Amatic SC"/>
            </a:endParaRPr>
          </a:p>
          <a:p>
            <a:pPr algn="ctr">
              <a:lnSpc>
                <a:spcPts val="13439"/>
              </a:lnSpc>
            </a:pPr>
            <a:endParaRPr lang="en-US" sz="9600">
              <a:solidFill>
                <a:srgbClr val="FFFFFF"/>
              </a:solidFill>
              <a:latin typeface="Amatic SC"/>
            </a:endParaRPr>
          </a:p>
        </p:txBody>
      </p:sp>
      <p:sp>
        <p:nvSpPr>
          <p:cNvPr id="3" name="TextBox 3"/>
          <p:cNvSpPr txBox="1"/>
          <p:nvPr/>
        </p:nvSpPr>
        <p:spPr>
          <a:xfrm>
            <a:off x="3910310" y="754547"/>
            <a:ext cx="8350769" cy="3257550"/>
          </a:xfrm>
          <a:prstGeom prst="rect">
            <a:avLst/>
          </a:prstGeom>
        </p:spPr>
        <p:txBody>
          <a:bodyPr lIns="0" tIns="0" rIns="0" bIns="0" rtlCol="0" anchor="t">
            <a:spAutoFit/>
          </a:bodyPr>
          <a:lstStyle/>
          <a:p>
            <a:pPr algn="ctr">
              <a:lnSpc>
                <a:spcPts val="26600"/>
              </a:lnSpc>
            </a:pPr>
            <a:r>
              <a:rPr lang="en-US" sz="19000">
                <a:solidFill>
                  <a:srgbClr val="FFFFFF"/>
                </a:solidFill>
                <a:latin typeface="Amatic SC Bold"/>
              </a:rPr>
              <a:t>Celebration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sp>
        <p:nvSpPr>
          <p:cNvPr id="2" name="TextBox 2"/>
          <p:cNvSpPr txBox="1"/>
          <p:nvPr/>
        </p:nvSpPr>
        <p:spPr>
          <a:xfrm>
            <a:off x="497351" y="2542687"/>
            <a:ext cx="15961849" cy="3171825"/>
          </a:xfrm>
          <a:prstGeom prst="rect">
            <a:avLst/>
          </a:prstGeom>
        </p:spPr>
        <p:txBody>
          <a:bodyPr lIns="0" tIns="0" rIns="0" bIns="0" rtlCol="0" anchor="t">
            <a:spAutoFit/>
          </a:bodyPr>
          <a:lstStyle/>
          <a:p>
            <a:pPr>
              <a:lnSpc>
                <a:spcPts val="8400"/>
              </a:lnSpc>
            </a:pPr>
            <a:r>
              <a:rPr lang="en-US" sz="6000">
                <a:solidFill>
                  <a:srgbClr val="FFFFFF"/>
                </a:solidFill>
                <a:latin typeface="Amatic SC"/>
              </a:rPr>
              <a:t>British Columbia Ministry of Education. (2016). BCs New Curriculum. Retrieved from</a:t>
            </a:r>
          </a:p>
          <a:p>
            <a:pPr>
              <a:lnSpc>
                <a:spcPts val="8400"/>
              </a:lnSpc>
            </a:pPr>
            <a:r>
              <a:rPr lang="en-US" sz="6000">
                <a:solidFill>
                  <a:srgbClr val="FFFFFF"/>
                </a:solidFill>
                <a:latin typeface="Amatic SC"/>
              </a:rPr>
              <a:t>https://curriculum.gov.bc.ca/curriculum/overview </a:t>
            </a:r>
          </a:p>
        </p:txBody>
      </p:sp>
      <p:sp>
        <p:nvSpPr>
          <p:cNvPr id="3" name="TextBox 3"/>
          <p:cNvSpPr txBox="1"/>
          <p:nvPr/>
        </p:nvSpPr>
        <p:spPr>
          <a:xfrm>
            <a:off x="497351" y="822960"/>
            <a:ext cx="15961849" cy="1783715"/>
          </a:xfrm>
          <a:prstGeom prst="rect">
            <a:avLst/>
          </a:prstGeom>
        </p:spPr>
        <p:txBody>
          <a:bodyPr lIns="0" tIns="0" rIns="0" bIns="0" rtlCol="0" anchor="t">
            <a:spAutoFit/>
          </a:bodyPr>
          <a:lstStyle/>
          <a:p>
            <a:pPr algn="ctr">
              <a:lnSpc>
                <a:spcPts val="14560"/>
              </a:lnSpc>
            </a:pPr>
            <a:r>
              <a:rPr lang="en-US" sz="10400">
                <a:solidFill>
                  <a:srgbClr val="FFFFFF"/>
                </a:solidFill>
                <a:latin typeface="Amatic SC Bold"/>
              </a:rPr>
              <a:t>References</a:t>
            </a:r>
          </a:p>
        </p:txBody>
      </p:sp>
      <p:sp>
        <p:nvSpPr>
          <p:cNvPr id="4" name="TextBox 4"/>
          <p:cNvSpPr txBox="1"/>
          <p:nvPr/>
        </p:nvSpPr>
        <p:spPr>
          <a:xfrm>
            <a:off x="541272" y="6373968"/>
            <a:ext cx="15961849" cy="3171825"/>
          </a:xfrm>
          <a:prstGeom prst="rect">
            <a:avLst/>
          </a:prstGeom>
        </p:spPr>
        <p:txBody>
          <a:bodyPr lIns="0" tIns="0" rIns="0" bIns="0" rtlCol="0" anchor="t">
            <a:spAutoFit/>
          </a:bodyPr>
          <a:lstStyle/>
          <a:p>
            <a:pPr>
              <a:lnSpc>
                <a:spcPts val="8400"/>
              </a:lnSpc>
            </a:pPr>
            <a:r>
              <a:rPr lang="en-US" sz="6000">
                <a:solidFill>
                  <a:srgbClr val="FFFFFF"/>
                </a:solidFill>
                <a:latin typeface="Amatic SC"/>
              </a:rPr>
              <a:t>Canadian Children’s Literacy Foundation. (2020). Literacy Matters. Retrieved from</a:t>
            </a:r>
          </a:p>
          <a:p>
            <a:pPr>
              <a:lnSpc>
                <a:spcPts val="8400"/>
              </a:lnSpc>
            </a:pPr>
            <a:r>
              <a:rPr lang="en-US" sz="6000">
                <a:solidFill>
                  <a:srgbClr val="FFFFFF"/>
                </a:solidFill>
                <a:latin typeface="Amatic SC"/>
              </a:rPr>
              <a:t>https://childrensliteracy.ca/</a:t>
            </a:r>
          </a:p>
        </p:txBody>
      </p:sp>
      <p:sp>
        <p:nvSpPr>
          <p:cNvPr id="5" name="TextBox 5"/>
          <p:cNvSpPr txBox="1"/>
          <p:nvPr/>
        </p:nvSpPr>
        <p:spPr>
          <a:xfrm>
            <a:off x="541272" y="10227287"/>
            <a:ext cx="15874008" cy="3171825"/>
          </a:xfrm>
          <a:prstGeom prst="rect">
            <a:avLst/>
          </a:prstGeom>
        </p:spPr>
        <p:txBody>
          <a:bodyPr lIns="0" tIns="0" rIns="0" bIns="0" rtlCol="0" anchor="t">
            <a:spAutoFit/>
          </a:bodyPr>
          <a:lstStyle/>
          <a:p>
            <a:pPr>
              <a:lnSpc>
                <a:spcPts val="8400"/>
              </a:lnSpc>
            </a:pPr>
            <a:r>
              <a:rPr lang="en-US" sz="6000">
                <a:solidFill>
                  <a:srgbClr val="FFFFFF"/>
                </a:solidFill>
                <a:latin typeface="Amatic SC"/>
              </a:rPr>
              <a:t>Harvey, S., &amp; Goodis, A. (2019). Reading Picture Books. Retrieved from</a:t>
            </a:r>
          </a:p>
          <a:p>
            <a:pPr>
              <a:lnSpc>
                <a:spcPts val="8400"/>
              </a:lnSpc>
            </a:pPr>
            <a:r>
              <a:rPr lang="en-US" sz="6000">
                <a:solidFill>
                  <a:srgbClr val="FFFFFF"/>
                </a:solidFill>
                <a:latin typeface="Amatic SC"/>
              </a:rPr>
              <a:t>https://www.literacytoday.ca/old-sections/reading/reading-strategies/reading-visual-texts/article/reading-picture-books</a:t>
            </a:r>
          </a:p>
        </p:txBody>
      </p:sp>
      <p:sp>
        <p:nvSpPr>
          <p:cNvPr id="6" name="TextBox 6"/>
          <p:cNvSpPr txBox="1"/>
          <p:nvPr/>
        </p:nvSpPr>
        <p:spPr>
          <a:xfrm>
            <a:off x="497351" y="14039215"/>
            <a:ext cx="15347127" cy="8505825"/>
          </a:xfrm>
          <a:prstGeom prst="rect">
            <a:avLst/>
          </a:prstGeom>
        </p:spPr>
        <p:txBody>
          <a:bodyPr lIns="0" tIns="0" rIns="0" bIns="0" rtlCol="0" anchor="t">
            <a:spAutoFit/>
          </a:bodyPr>
          <a:lstStyle/>
          <a:p>
            <a:pPr>
              <a:lnSpc>
                <a:spcPts val="8400"/>
              </a:lnSpc>
            </a:pPr>
            <a:r>
              <a:rPr lang="en-US" sz="6000">
                <a:solidFill>
                  <a:srgbClr val="FFFFFF"/>
                </a:solidFill>
                <a:latin typeface="Amatic SC"/>
              </a:rPr>
              <a:t>Mintz, A. I. (2018). The present, past, and future of </a:t>
            </a:r>
          </a:p>
          <a:p>
            <a:pPr>
              <a:lnSpc>
                <a:spcPts val="8400"/>
              </a:lnSpc>
            </a:pPr>
            <a:r>
              <a:rPr lang="en-US" sz="6000">
                <a:solidFill>
                  <a:srgbClr val="FFFFFF"/>
                </a:solidFill>
                <a:latin typeface="Amatic SC"/>
              </a:rPr>
              <a:t> the gardening metaphor in education. </a:t>
            </a:r>
            <a:r>
              <a:rPr lang="en-US" sz="6000">
                <a:solidFill>
                  <a:srgbClr val="FFFFFF"/>
                </a:solidFill>
                <a:latin typeface="Amatic SC Italics"/>
              </a:rPr>
              <a:t>Oxford Review of Education, 44</a:t>
            </a:r>
            <a:r>
              <a:rPr lang="en-US" sz="6000">
                <a:solidFill>
                  <a:srgbClr val="FFFFFF"/>
                </a:solidFill>
                <a:latin typeface="Amatic SC"/>
              </a:rPr>
              <a:t>(4), p.414-424.</a:t>
            </a:r>
          </a:p>
          <a:p>
            <a:pPr>
              <a:lnSpc>
                <a:spcPts val="8400"/>
              </a:lnSpc>
            </a:pPr>
            <a:endParaRPr lang="en-US" sz="6000">
              <a:solidFill>
                <a:srgbClr val="FFFFFF"/>
              </a:solidFill>
              <a:latin typeface="Amatic SC"/>
            </a:endParaRPr>
          </a:p>
          <a:p>
            <a:pPr>
              <a:lnSpc>
                <a:spcPts val="8400"/>
              </a:lnSpc>
            </a:pPr>
            <a:r>
              <a:rPr lang="en-US" sz="6000">
                <a:solidFill>
                  <a:srgbClr val="FFFFFF"/>
                </a:solidFill>
                <a:latin typeface="Amatic SC"/>
              </a:rPr>
              <a:t>Routman, R. (2018). Literacy essentials: Engagement, excellence, and equity for all learners.Portland, ME: Stenhouse.</a:t>
            </a:r>
          </a:p>
          <a:p>
            <a:pPr>
              <a:lnSpc>
                <a:spcPts val="8400"/>
              </a:lnSpc>
            </a:pPr>
            <a:endParaRPr lang="en-US" sz="6000">
              <a:solidFill>
                <a:srgbClr val="FFFFFF"/>
              </a:solidFill>
              <a:latin typeface="Amatic SC"/>
            </a:endParaRPr>
          </a:p>
          <a:p>
            <a:pPr algn="l">
              <a:lnSpc>
                <a:spcPts val="8400"/>
              </a:lnSpc>
            </a:pPr>
            <a:endParaRPr lang="en-US" sz="6000">
              <a:solidFill>
                <a:srgbClr val="FFFFFF"/>
              </a:solidFill>
              <a:latin typeface="Amatic SC"/>
            </a:endParaRPr>
          </a:p>
        </p:txBody>
      </p:sp>
      <p:sp>
        <p:nvSpPr>
          <p:cNvPr id="7" name="TextBox 7"/>
          <p:cNvSpPr txBox="1"/>
          <p:nvPr/>
        </p:nvSpPr>
        <p:spPr>
          <a:xfrm>
            <a:off x="7167967" y="18991004"/>
            <a:ext cx="9525" cy="1398270"/>
          </a:xfrm>
          <a:prstGeom prst="rect">
            <a:avLst/>
          </a:prstGeom>
        </p:spPr>
        <p:txBody>
          <a:bodyPr lIns="0" tIns="0" rIns="0" bIns="0" rtlCol="0" anchor="t">
            <a:spAutoFit/>
          </a:bodyPr>
          <a:lstStyle/>
          <a:p>
            <a:pPr algn="ctr">
              <a:lnSpc>
                <a:spcPts val="11480"/>
              </a:lnSpc>
            </a:pPr>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sp>
        <p:nvSpPr>
          <p:cNvPr id="2" name="TextBox 2"/>
          <p:cNvSpPr txBox="1"/>
          <p:nvPr/>
        </p:nvSpPr>
        <p:spPr>
          <a:xfrm>
            <a:off x="1345684" y="3516473"/>
            <a:ext cx="13767833" cy="5042535"/>
          </a:xfrm>
          <a:prstGeom prst="rect">
            <a:avLst/>
          </a:prstGeom>
        </p:spPr>
        <p:txBody>
          <a:bodyPr lIns="0" tIns="0" rIns="0" bIns="0" rtlCol="0" anchor="t">
            <a:spAutoFit/>
          </a:bodyPr>
          <a:lstStyle/>
          <a:p>
            <a:pPr algn="ctr">
              <a:lnSpc>
                <a:spcPts val="13439"/>
              </a:lnSpc>
              <a:spcBef>
                <a:spcPct val="0"/>
              </a:spcBef>
            </a:pPr>
            <a:r>
              <a:rPr lang="en-US" sz="9600">
                <a:solidFill>
                  <a:srgbClr val="FFFFFF"/>
                </a:solidFill>
                <a:latin typeface="Amatic SC Bold"/>
              </a:rPr>
              <a:t>"Playing with language helps us discover how language works" - BC Curriculum</a:t>
            </a:r>
          </a:p>
        </p:txBody>
      </p:sp>
      <p:sp>
        <p:nvSpPr>
          <p:cNvPr id="3" name="TextBox 3"/>
          <p:cNvSpPr txBox="1"/>
          <p:nvPr/>
        </p:nvSpPr>
        <p:spPr>
          <a:xfrm>
            <a:off x="496056" y="394729"/>
            <a:ext cx="15467089" cy="2743200"/>
          </a:xfrm>
          <a:prstGeom prst="rect">
            <a:avLst/>
          </a:prstGeom>
        </p:spPr>
        <p:txBody>
          <a:bodyPr lIns="0" tIns="0" rIns="0" bIns="0" rtlCol="0" anchor="t">
            <a:spAutoFit/>
          </a:bodyPr>
          <a:lstStyle/>
          <a:p>
            <a:pPr algn="ctr">
              <a:lnSpc>
                <a:spcPts val="22400"/>
              </a:lnSpc>
            </a:pPr>
            <a:r>
              <a:rPr lang="en-US" sz="16000" dirty="0">
                <a:solidFill>
                  <a:srgbClr val="FFFFFF"/>
                </a:solidFill>
                <a:latin typeface="Amatic SC Bold"/>
              </a:rPr>
              <a:t>Language and Literacy</a:t>
            </a:r>
            <a:r>
              <a:rPr lang="en-US" sz="16000" dirty="0">
                <a:solidFill>
                  <a:srgbClr val="000000"/>
                </a:solidFill>
                <a:latin typeface="Amatic SC Bold"/>
              </a:rPr>
              <a:t> </a:t>
            </a:r>
          </a:p>
        </p:txBody>
      </p:sp>
      <p:sp>
        <p:nvSpPr>
          <p:cNvPr id="4" name="TextBox 4"/>
          <p:cNvSpPr txBox="1"/>
          <p:nvPr/>
        </p:nvSpPr>
        <p:spPr>
          <a:xfrm>
            <a:off x="0" y="9096972"/>
            <a:ext cx="15963144" cy="13547725"/>
          </a:xfrm>
          <a:prstGeom prst="rect">
            <a:avLst/>
          </a:prstGeom>
        </p:spPr>
        <p:txBody>
          <a:bodyPr lIns="0" tIns="0" rIns="0" bIns="0" rtlCol="0" anchor="t">
            <a:spAutoFit/>
          </a:bodyPr>
          <a:lstStyle/>
          <a:p>
            <a:pPr marL="1835150" lvl="1" indent="-917575">
              <a:lnSpc>
                <a:spcPts val="11899"/>
              </a:lnSpc>
              <a:buFont typeface="Arial"/>
              <a:buChar char="•"/>
            </a:pPr>
            <a:r>
              <a:rPr lang="en-US" sz="8500" dirty="0">
                <a:solidFill>
                  <a:srgbClr val="FFFFFF"/>
                </a:solidFill>
                <a:latin typeface="Amatic SC Bold"/>
              </a:rPr>
              <a:t>Figurative language, pictures, and symbols help to grow our literary elements of a story into meaningful text </a:t>
            </a:r>
          </a:p>
          <a:p>
            <a:pPr marL="1835150" lvl="1" indent="-917575">
              <a:lnSpc>
                <a:spcPts val="11899"/>
              </a:lnSpc>
              <a:buFont typeface="Arial"/>
              <a:buChar char="•"/>
            </a:pPr>
            <a:r>
              <a:rPr lang="en-US" sz="8500" dirty="0">
                <a:solidFill>
                  <a:srgbClr val="FFFFFF"/>
                </a:solidFill>
                <a:latin typeface="Amatic SC Bold"/>
              </a:rPr>
              <a:t>This text is used to share our stories</a:t>
            </a:r>
          </a:p>
          <a:p>
            <a:pPr marL="1835150" lvl="1" indent="-917575">
              <a:lnSpc>
                <a:spcPts val="11899"/>
              </a:lnSpc>
              <a:buFont typeface="Arial"/>
              <a:buChar char="•"/>
            </a:pPr>
            <a:r>
              <a:rPr lang="en-US" sz="8500" dirty="0">
                <a:solidFill>
                  <a:srgbClr val="FFFFFF"/>
                </a:solidFill>
                <a:latin typeface="Amatic SC Bold"/>
              </a:rPr>
              <a:t>The pictures in this book represent my story as a teacher candidate </a:t>
            </a:r>
          </a:p>
          <a:p>
            <a:pPr marL="1835150" lvl="1" indent="-917575">
              <a:lnSpc>
                <a:spcPts val="11899"/>
              </a:lnSpc>
              <a:buFont typeface="Arial"/>
              <a:buChar char="•"/>
            </a:pPr>
            <a:r>
              <a:rPr lang="en-US" sz="8500">
                <a:solidFill>
                  <a:srgbClr val="FFFFFF"/>
                </a:solidFill>
                <a:latin typeface="Amatic SC Bold"/>
              </a:rPr>
              <a:t>By sharing my story, I am able to invite my </a:t>
            </a:r>
            <a:r>
              <a:rPr lang="en-US" sz="8500" smtClean="0">
                <a:solidFill>
                  <a:srgbClr val="FFFFFF"/>
                </a:solidFill>
                <a:latin typeface="Amatic SC Bold"/>
              </a:rPr>
              <a:t>students </a:t>
            </a:r>
            <a:r>
              <a:rPr lang="en-US" sz="8500">
                <a:solidFill>
                  <a:srgbClr val="FFFFFF"/>
                </a:solidFill>
                <a:latin typeface="Amatic SC Bold"/>
              </a:rPr>
              <a:t>to share their stories</a:t>
            </a:r>
          </a:p>
          <a:p>
            <a:pPr>
              <a:lnSpc>
                <a:spcPts val="11899"/>
              </a:lnSpc>
            </a:pPr>
            <a:endParaRPr lang="en-US" sz="8500" dirty="0">
              <a:solidFill>
                <a:srgbClr val="FFFFFF"/>
              </a:solidFill>
              <a:latin typeface="Amatic SC Bo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sp>
        <p:nvSpPr>
          <p:cNvPr id="2" name="TextBox 2"/>
          <p:cNvSpPr txBox="1"/>
          <p:nvPr/>
        </p:nvSpPr>
        <p:spPr>
          <a:xfrm>
            <a:off x="0" y="7034714"/>
            <a:ext cx="16459200" cy="6276975"/>
          </a:xfrm>
          <a:prstGeom prst="rect">
            <a:avLst/>
          </a:prstGeom>
        </p:spPr>
        <p:txBody>
          <a:bodyPr lIns="0" tIns="0" rIns="0" bIns="0" rtlCol="0" anchor="t">
            <a:spAutoFit/>
          </a:bodyPr>
          <a:lstStyle/>
          <a:p>
            <a:pPr algn="ctr">
              <a:lnSpc>
                <a:spcPts val="25199"/>
              </a:lnSpc>
            </a:pPr>
            <a:r>
              <a:rPr lang="en-US" sz="18000">
                <a:solidFill>
                  <a:srgbClr val="FFFFFF"/>
                </a:solidFill>
                <a:latin typeface="Amatic SC Bold"/>
              </a:rPr>
              <a:t>Let's Imagine a Time when we are..</a:t>
            </a:r>
          </a:p>
        </p:txBody>
      </p:sp>
      <p:sp>
        <p:nvSpPr>
          <p:cNvPr id="3" name="TextBox 3"/>
          <p:cNvSpPr txBox="1"/>
          <p:nvPr/>
        </p:nvSpPr>
        <p:spPr>
          <a:xfrm>
            <a:off x="0" y="1445895"/>
            <a:ext cx="16459200" cy="3631565"/>
          </a:xfrm>
          <a:prstGeom prst="rect">
            <a:avLst/>
          </a:prstGeom>
        </p:spPr>
        <p:txBody>
          <a:bodyPr lIns="0" tIns="0" rIns="0" bIns="0" rtlCol="0" anchor="t">
            <a:spAutoFit/>
          </a:bodyPr>
          <a:lstStyle/>
          <a:p>
            <a:pPr algn="ctr">
              <a:lnSpc>
                <a:spcPts val="14560"/>
              </a:lnSpc>
            </a:pPr>
            <a:r>
              <a:rPr lang="en-US" sz="10400">
                <a:solidFill>
                  <a:srgbClr val="FFFFFF"/>
                </a:solidFill>
                <a:latin typeface="Amatic SC"/>
              </a:rPr>
              <a:t>On our land, in our place, and with our people...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36" b="20030"/>
          <a:stretch>
            <a:fillRect/>
          </a:stretch>
        </p:blipFill>
        <p:spPr>
          <a:xfrm>
            <a:off x="710534" y="578852"/>
            <a:ext cx="15038132" cy="15265303"/>
          </a:xfrm>
          <a:prstGeom prst="rect">
            <a:avLst/>
          </a:prstGeom>
        </p:spPr>
      </p:pic>
      <p:sp>
        <p:nvSpPr>
          <p:cNvPr id="3" name="TextBox 3"/>
          <p:cNvSpPr txBox="1"/>
          <p:nvPr/>
        </p:nvSpPr>
        <p:spPr>
          <a:xfrm>
            <a:off x="1645920" y="15539355"/>
            <a:ext cx="13550180" cy="5588000"/>
          </a:xfrm>
          <a:prstGeom prst="rect">
            <a:avLst/>
          </a:prstGeom>
        </p:spPr>
        <p:txBody>
          <a:bodyPr lIns="0" tIns="0" rIns="0" bIns="0" rtlCol="0" anchor="t">
            <a:spAutoFit/>
          </a:bodyPr>
          <a:lstStyle/>
          <a:p>
            <a:pPr algn="ctr">
              <a:lnSpc>
                <a:spcPts val="22400"/>
              </a:lnSpc>
            </a:pPr>
            <a:r>
              <a:rPr lang="en-US" sz="16000">
                <a:solidFill>
                  <a:srgbClr val="FFFFFF"/>
                </a:solidFill>
                <a:latin typeface="Amatic SC"/>
              </a:rPr>
              <a:t>Working Towards a Common Goal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7293" r="549" b="1718"/>
          <a:stretch>
            <a:fillRect/>
          </a:stretch>
        </p:blipFill>
        <p:spPr>
          <a:xfrm>
            <a:off x="899894" y="683857"/>
            <a:ext cx="14659412" cy="15917449"/>
          </a:xfrm>
          <a:prstGeom prst="rect">
            <a:avLst/>
          </a:prstGeom>
        </p:spPr>
      </p:pic>
      <p:sp>
        <p:nvSpPr>
          <p:cNvPr id="3" name="TextBox 3"/>
          <p:cNvSpPr txBox="1"/>
          <p:nvPr/>
        </p:nvSpPr>
        <p:spPr>
          <a:xfrm>
            <a:off x="400070" y="17556480"/>
            <a:ext cx="15659060" cy="2743200"/>
          </a:xfrm>
          <a:prstGeom prst="rect">
            <a:avLst/>
          </a:prstGeom>
        </p:spPr>
        <p:txBody>
          <a:bodyPr lIns="0" tIns="0" rIns="0" bIns="0" rtlCol="0" anchor="t">
            <a:spAutoFit/>
          </a:bodyPr>
          <a:lstStyle/>
          <a:p>
            <a:pPr algn="ctr">
              <a:lnSpc>
                <a:spcPts val="22400"/>
              </a:lnSpc>
            </a:pPr>
            <a:r>
              <a:rPr lang="en-US" sz="16000">
                <a:solidFill>
                  <a:srgbClr val="FFFFFF"/>
                </a:solidFill>
                <a:latin typeface="Amatic SC"/>
              </a:rPr>
              <a:t>Working With Each Other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96" b="7976"/>
          <a:stretch>
            <a:fillRect/>
          </a:stretch>
        </p:blipFill>
        <p:spPr>
          <a:xfrm>
            <a:off x="1086400" y="415842"/>
            <a:ext cx="14472906" cy="16272889"/>
          </a:xfrm>
          <a:prstGeom prst="rect">
            <a:avLst/>
          </a:prstGeom>
        </p:spPr>
      </p:pic>
      <p:sp>
        <p:nvSpPr>
          <p:cNvPr id="3" name="TextBox 3"/>
          <p:cNvSpPr txBox="1"/>
          <p:nvPr/>
        </p:nvSpPr>
        <p:spPr>
          <a:xfrm>
            <a:off x="1984477" y="16522700"/>
            <a:ext cx="12490247" cy="5422900"/>
          </a:xfrm>
          <a:prstGeom prst="rect">
            <a:avLst/>
          </a:prstGeom>
        </p:spPr>
        <p:txBody>
          <a:bodyPr lIns="0" tIns="0" rIns="0" bIns="0" rtlCol="0" anchor="t">
            <a:spAutoFit/>
          </a:bodyPr>
          <a:lstStyle/>
          <a:p>
            <a:pPr algn="ctr">
              <a:lnSpc>
                <a:spcPts val="21700"/>
              </a:lnSpc>
            </a:pPr>
            <a:r>
              <a:rPr lang="en-US" sz="15500">
                <a:solidFill>
                  <a:srgbClr val="FFFFFF"/>
                </a:solidFill>
                <a:latin typeface="Amatic SC"/>
              </a:rPr>
              <a:t>Giving a Helping Hand</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269" b="4571"/>
          <a:stretch>
            <a:fillRect/>
          </a:stretch>
        </p:blipFill>
        <p:spPr>
          <a:xfrm>
            <a:off x="854439" y="502860"/>
            <a:ext cx="14750321" cy="16945010"/>
          </a:xfrm>
          <a:prstGeom prst="rect">
            <a:avLst/>
          </a:prstGeom>
        </p:spPr>
      </p:pic>
      <p:sp>
        <p:nvSpPr>
          <p:cNvPr id="3" name="TextBox 3"/>
          <p:cNvSpPr txBox="1"/>
          <p:nvPr/>
        </p:nvSpPr>
        <p:spPr>
          <a:xfrm>
            <a:off x="3584525" y="17789256"/>
            <a:ext cx="9368135" cy="3076575"/>
          </a:xfrm>
          <a:prstGeom prst="rect">
            <a:avLst/>
          </a:prstGeom>
        </p:spPr>
        <p:txBody>
          <a:bodyPr lIns="0" tIns="0" rIns="0" bIns="0" rtlCol="0" anchor="t">
            <a:spAutoFit/>
          </a:bodyPr>
          <a:lstStyle/>
          <a:p>
            <a:pPr algn="ctr">
              <a:lnSpc>
                <a:spcPts val="25199"/>
              </a:lnSpc>
            </a:pPr>
            <a:r>
              <a:rPr lang="en-US" sz="18000">
                <a:solidFill>
                  <a:srgbClr val="FFFFFF"/>
                </a:solidFill>
                <a:latin typeface="Amatic SC"/>
              </a:rPr>
              <a:t> being Curious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2362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621" r="13638"/>
          <a:stretch>
            <a:fillRect/>
          </a:stretch>
        </p:blipFill>
        <p:spPr>
          <a:xfrm>
            <a:off x="670021" y="998345"/>
            <a:ext cx="15119158" cy="15575853"/>
          </a:xfrm>
          <a:prstGeom prst="rect">
            <a:avLst/>
          </a:prstGeom>
        </p:spPr>
      </p:pic>
      <p:sp>
        <p:nvSpPr>
          <p:cNvPr id="3" name="TextBox 3"/>
          <p:cNvSpPr txBox="1"/>
          <p:nvPr/>
        </p:nvSpPr>
        <p:spPr>
          <a:xfrm>
            <a:off x="1645920" y="17527905"/>
            <a:ext cx="13167360" cy="3076575"/>
          </a:xfrm>
          <a:prstGeom prst="rect">
            <a:avLst/>
          </a:prstGeom>
        </p:spPr>
        <p:txBody>
          <a:bodyPr lIns="0" tIns="0" rIns="0" bIns="0" rtlCol="0" anchor="t">
            <a:spAutoFit/>
          </a:bodyPr>
          <a:lstStyle/>
          <a:p>
            <a:pPr algn="ctr">
              <a:lnSpc>
                <a:spcPts val="25199"/>
              </a:lnSpc>
            </a:pPr>
            <a:r>
              <a:rPr lang="en-US" sz="18000">
                <a:solidFill>
                  <a:srgbClr val="FFFFFF"/>
                </a:solidFill>
                <a:latin typeface="Amatic SC"/>
              </a:rPr>
              <a:t>being Collaborative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395</Words>
  <Application>Microsoft Office PowerPoint</Application>
  <PresentationFormat>Custom</PresentationFormat>
  <Paragraphs>48</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Amatic SC</vt:lpstr>
      <vt:lpstr>Arial</vt:lpstr>
      <vt:lpstr>Calibri</vt:lpstr>
      <vt:lpstr>Amatic SC Bold</vt:lpstr>
      <vt:lpstr>Amatic SC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Add a heading</dc:title>
  <dc:creator>MacDonald, Lynn</dc:creator>
  <cp:lastModifiedBy>MacDonald, Lynn</cp:lastModifiedBy>
  <cp:revision>3</cp:revision>
  <dcterms:created xsi:type="dcterms:W3CDTF">2006-08-16T00:00:00Z</dcterms:created>
  <dcterms:modified xsi:type="dcterms:W3CDTF">2020-11-05T17:00:14Z</dcterms:modified>
  <dc:identifier>DAEMppVNnz4</dc:identifier>
</cp:coreProperties>
</file>